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63" r:id="rId4"/>
    <p:sldId id="261" r:id="rId5"/>
    <p:sldId id="259" r:id="rId6"/>
    <p:sldId id="260" r:id="rId7"/>
    <p:sldId id="264" r:id="rId8"/>
    <p:sldId id="265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E3E07-F86E-4F44-BCE7-3CA70B54810F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68334-53A6-4097-856D-54B1644E8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68334-53A6-4097-856D-54B1644E888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07ADDEC-2D6A-4419-A1FC-88BCA952F065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BCB5D78-7A54-4E5F-9C27-57A36F98E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7ADDEC-2D6A-4419-A1FC-88BCA952F065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B5D78-7A54-4E5F-9C27-57A36F98E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7ADDEC-2D6A-4419-A1FC-88BCA952F065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B5D78-7A54-4E5F-9C27-57A36F98E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7ADDEC-2D6A-4419-A1FC-88BCA952F065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B5D78-7A54-4E5F-9C27-57A36F98E1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7ADDEC-2D6A-4419-A1FC-88BCA952F065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B5D78-7A54-4E5F-9C27-57A36F98E1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7ADDEC-2D6A-4419-A1FC-88BCA952F065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B5D78-7A54-4E5F-9C27-57A36F98E1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7ADDEC-2D6A-4419-A1FC-88BCA952F065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B5D78-7A54-4E5F-9C27-57A36F98E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7ADDEC-2D6A-4419-A1FC-88BCA952F065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B5D78-7A54-4E5F-9C27-57A36F98E1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7ADDEC-2D6A-4419-A1FC-88BCA952F065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B5D78-7A54-4E5F-9C27-57A36F98E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07ADDEC-2D6A-4419-A1FC-88BCA952F065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CB5D78-7A54-4E5F-9C27-57A36F98E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07ADDEC-2D6A-4419-A1FC-88BCA952F065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CB5D78-7A54-4E5F-9C27-57A36F98E1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07ADDEC-2D6A-4419-A1FC-88BCA952F065}" type="datetimeFigureOut">
              <a:rPr lang="ru-RU" smtClean="0"/>
              <a:pPr/>
              <a:t>27.11.2011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BCB5D78-7A54-4E5F-9C27-57A36F98E1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A%D0%B0%D1%80%D1%82%D0%B8%D0%BD%D0%BA%D0%B8%20%D0%B4%D1%80%D0%BE%D0%B1%D0%B5%D0%B9&amp;stype=image" TargetMode="External"/><Relationship Id="rId2" Type="http://schemas.openxmlformats.org/officeDocument/2006/relationships/hyperlink" Target="http://ru.wikipedia.org/wiki/%D0%97%D0%B0%D0%B3%D0%BB%D0%B0%D0%B2%D0%BD%D0%B0%D1%8F_%D1%81%D1%82%D1%80%D0%B0%D0%BD%D0%B8%D1%86%D0%B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 Из истории дробных </a:t>
            </a:r>
            <a:r>
              <a:rPr lang="ru-RU" b="1" dirty="0" smtClean="0"/>
              <a:t>чисел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1817657"/>
          </a:xfrm>
        </p:spPr>
        <p:txBody>
          <a:bodyPr/>
          <a:lstStyle/>
          <a:p>
            <a:r>
              <a:rPr lang="ru-RU" sz="2000" dirty="0" smtClean="0"/>
              <a:t>Подготовили</a:t>
            </a:r>
            <a:r>
              <a:rPr lang="ru-RU" sz="2000" dirty="0" smtClean="0"/>
              <a:t>:</a:t>
            </a:r>
            <a:r>
              <a:rPr lang="en-US" sz="2000" dirty="0" smtClean="0"/>
              <a:t>   </a:t>
            </a:r>
            <a:r>
              <a:rPr lang="ru-RU" sz="2000" dirty="0" smtClean="0"/>
              <a:t>   </a:t>
            </a:r>
            <a:r>
              <a:rPr lang="ru-RU" sz="2000" dirty="0" smtClean="0"/>
              <a:t>ученики 6 </a:t>
            </a:r>
          </a:p>
          <a:p>
            <a:r>
              <a:rPr lang="ru-RU" sz="2000" dirty="0" smtClean="0"/>
              <a:t> класса МОУ     «СОШ № 28» </a:t>
            </a:r>
          </a:p>
          <a:p>
            <a:r>
              <a:rPr lang="ru-RU" sz="2000" dirty="0" smtClean="0"/>
              <a:t>г. Балаково </a:t>
            </a:r>
            <a:r>
              <a:rPr lang="ru-RU" sz="2000" dirty="0" smtClean="0"/>
              <a:t>  Морозова Аня,</a:t>
            </a:r>
            <a:endParaRPr lang="ru-RU" sz="2000" dirty="0" smtClean="0"/>
          </a:p>
          <a:p>
            <a:r>
              <a:rPr lang="ru-RU" sz="2000" dirty="0" smtClean="0"/>
              <a:t>Смирнова Лена, </a:t>
            </a:r>
            <a:r>
              <a:rPr lang="ru-RU" sz="2000" dirty="0" smtClean="0"/>
              <a:t>Иванова Оля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2516428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древнем Египте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История   дробей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 Древний    папирус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600" dirty="0"/>
              <a:t>Необходимость в дробных числах возникла в результате практической деятельности человека. Первые дроби, с которыми нас знакомит история, это дроби вида ½, </a:t>
            </a:r>
            <a:r>
              <a:rPr lang="ru-RU" sz="2600" dirty="0" smtClean="0"/>
              <a:t>1</a:t>
            </a:r>
            <a:r>
              <a:rPr lang="en-US" sz="2600" dirty="0" smtClean="0">
                <a:latin typeface="Adobe Caslon Pro" pitchFamily="18" charset="0"/>
              </a:rPr>
              <a:t>/3</a:t>
            </a:r>
            <a:r>
              <a:rPr lang="ru-RU" sz="2600" dirty="0" smtClean="0"/>
              <a:t>, </a:t>
            </a:r>
            <a:r>
              <a:rPr lang="ru-RU" sz="2600" dirty="0"/>
              <a:t>¼ - так называемые единичные дроби. Эти дроби находят прежде всего в египетских папирусах (около 2000 лет до н.э.). Египетские математики того времени знали лишь единичные дроби и дроби 2/3 и ¾, для которых были специальные названия и символы.</a:t>
            </a: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Дроби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000240"/>
            <a:ext cx="355573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721299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Более сложные дроби представлялись в виде суммы нескольких единичных дробей. Для разложения неединичных дробей на сумму единичных существовали готовые таблицы. Например, </a:t>
            </a:r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5/6=1/2+1/3</a:t>
            </a:r>
            <a:r>
              <a:rPr lang="ru-RU" sz="2200" dirty="0" smtClean="0"/>
              <a:t>. Пусть требуется разделить 5 хлебов между шестью людьми. Очевидно, что каждый должен получить 5/6 одного хлеба. Поэтому каждый из трех хлебов нужно разрезать пополам, а каждый из оставшихся двух хлебов делить на 3 равные части.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ru-RU" dirty="0" smtClean="0"/>
              <a:t>В древнем Египте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85728"/>
            <a:ext cx="2476517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Интересная система дробей была принята в Древнем Риме. Основная единица называлась «асс», а в ходу было еще 18 различных дробей, каждая из которых имела свое название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Например,  ½-1/6=  триенс</a:t>
            </a:r>
          </a:p>
          <a:p>
            <a:pPr>
              <a:buNone/>
            </a:pPr>
            <a:r>
              <a:rPr lang="ru-RU" dirty="0" smtClean="0"/>
              <a:t>    1/3-1/4= унция.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древнем Риме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214818"/>
            <a:ext cx="2903337" cy="217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864175"/>
          </a:xfrm>
        </p:spPr>
        <p:txBody>
          <a:bodyPr>
            <a:normAutofit/>
          </a:bodyPr>
          <a:lstStyle/>
          <a:p>
            <a:r>
              <a:rPr lang="ru-RU" sz="1800" dirty="0"/>
              <a:t>На Руси дроби назывались долями, позднее «ломаными числами». Вот названия некоторых дробей:</a:t>
            </a:r>
          </a:p>
          <a:p>
            <a:r>
              <a:rPr lang="ru-RU" sz="1800" dirty="0"/>
              <a:t>½ - половина, полтина</a:t>
            </a:r>
          </a:p>
          <a:p>
            <a:r>
              <a:rPr lang="ru-RU" sz="1800" dirty="0"/>
              <a:t>¼ - четь</a:t>
            </a:r>
          </a:p>
          <a:p>
            <a:r>
              <a:rPr lang="ru-RU" sz="1800" dirty="0"/>
              <a:t>1/8 – </a:t>
            </a:r>
            <a:r>
              <a:rPr lang="ru-RU" sz="1800" dirty="0" err="1"/>
              <a:t>полчеть</a:t>
            </a:r>
            <a:endParaRPr lang="ru-RU" sz="1800" dirty="0"/>
          </a:p>
          <a:p>
            <a:r>
              <a:rPr lang="ru-RU" sz="1800" dirty="0"/>
              <a:t>1/16 – </a:t>
            </a:r>
            <a:r>
              <a:rPr lang="ru-RU" sz="1800" dirty="0" err="1"/>
              <a:t>полполчеть</a:t>
            </a:r>
            <a:endParaRPr lang="ru-RU" sz="1800" dirty="0"/>
          </a:p>
          <a:p>
            <a:r>
              <a:rPr lang="ru-RU" sz="1800" dirty="0"/>
              <a:t>1/5 – пятина, </a:t>
            </a:r>
          </a:p>
          <a:p>
            <a:r>
              <a:rPr lang="ru-RU" sz="1800" dirty="0"/>
              <a:t>1/3 – треть</a:t>
            </a:r>
          </a:p>
          <a:p>
            <a:r>
              <a:rPr lang="ru-RU" sz="1800" dirty="0"/>
              <a:t>1/6 – </a:t>
            </a:r>
            <a:r>
              <a:rPr lang="ru-RU" sz="1800" dirty="0" err="1" smtClean="0"/>
              <a:t>полтрет</a:t>
            </a:r>
            <a:endParaRPr lang="ru-RU" sz="1800" dirty="0"/>
          </a:p>
          <a:p>
            <a:r>
              <a:rPr lang="ru-RU" sz="1800" dirty="0"/>
              <a:t>1/12 – </a:t>
            </a:r>
            <a:r>
              <a:rPr lang="ru-RU" sz="1800" dirty="0" err="1"/>
              <a:t>полполтреть</a:t>
            </a:r>
            <a:endParaRPr lang="ru-RU" sz="1800" dirty="0"/>
          </a:p>
          <a:p>
            <a:r>
              <a:rPr lang="ru-RU" sz="1800" dirty="0"/>
              <a:t>1/10 – десятина</a:t>
            </a:r>
          </a:p>
          <a:p>
            <a:endParaRPr lang="ru-RU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древней Руси</a:t>
            </a:r>
            <a:endParaRPr lang="ru-RU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85728"/>
            <a:ext cx="20955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286124"/>
            <a:ext cx="3167068" cy="316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428868"/>
            <a:ext cx="8229600" cy="3649861"/>
          </a:xfrm>
        </p:spPr>
        <p:txBody>
          <a:bodyPr>
            <a:normAutofit/>
          </a:bodyPr>
          <a:lstStyle/>
          <a:p>
            <a:r>
              <a:rPr lang="ru-RU" sz="2400" dirty="0"/>
              <a:t>Современную систему записи дробей с числителем и знаменателем создали в Индии. Только там писали знаменатель сверху, а числитель – снизу, и не писали дробной черты. Современную запись ввели арабы.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Индии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57166"/>
            <a:ext cx="2604946" cy="194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Раздел математики, в котором изучаются свойства чисел и действий над ними, называется теорией чисел.</a:t>
            </a:r>
          </a:p>
          <a:p>
            <a:r>
              <a:rPr lang="ru-RU" sz="2000" dirty="0" smtClean="0"/>
              <a:t>Начало созданию теории чисел положили древнегреческие ученые Пифагор, Евклид, Эратосфен и другие.</a:t>
            </a:r>
          </a:p>
          <a:p>
            <a:r>
              <a:rPr lang="ru-RU" sz="2000" dirty="0" smtClean="0"/>
              <a:t>Некоторые проблемы теории чисел формулируются просто – их может понять любой шестиклассник. Но решение этих проблем иногда настолько сложно, что на него уходят столетия, а на некоторые вопросы ответов нет до сих пор. Например, древнегреческим математикам была известна всего лишь одна пара дружественных чисел – 220 и 284. И лишь в </a:t>
            </a:r>
            <a:r>
              <a:rPr lang="en-US" sz="2000" dirty="0" smtClean="0"/>
              <a:t>XIII</a:t>
            </a:r>
            <a:r>
              <a:rPr lang="ru-RU" sz="2000" dirty="0" smtClean="0"/>
              <a:t> веке знаменитый математики </a:t>
            </a:r>
            <a:r>
              <a:rPr lang="ru-RU" sz="2000" b="1" dirty="0" smtClean="0">
                <a:solidFill>
                  <a:srgbClr val="00B0F0"/>
                </a:solidFill>
              </a:rPr>
              <a:t>Леонард Эйлер </a:t>
            </a:r>
            <a:r>
              <a:rPr lang="ru-RU" sz="2000" dirty="0" smtClean="0"/>
              <a:t>нашел ещё 65 дружественных чисел (одна из них – 17296 и 18416). Однако до сих пор не известен общий случай нахождения пар дружественных чисел.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Теория чисел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Ученые, изучавшие теорию чисел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71612"/>
            <a:ext cx="1352557" cy="220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857224" y="4143380"/>
            <a:ext cx="157163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Л. Эйлер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643050"/>
            <a:ext cx="145304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643306" y="4143380"/>
            <a:ext cx="185738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Чебышев П.Л.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2598" y="1643050"/>
            <a:ext cx="160780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6429388" y="4143380"/>
            <a:ext cx="178595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Г. Лейбниц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721299"/>
          </a:xfrm>
        </p:spPr>
        <p:txBody>
          <a:bodyPr/>
          <a:lstStyle/>
          <a:p>
            <a:pPr lvl="0"/>
            <a:r>
              <a:rPr lang="ru-RU" sz="1400" dirty="0"/>
              <a:t>Глейзер Г.И. История математики в школе: 4-6 </a:t>
            </a:r>
            <a:r>
              <a:rPr lang="ru-RU" sz="1400" dirty="0" err="1"/>
              <a:t>кл</a:t>
            </a:r>
            <a:r>
              <a:rPr lang="ru-RU" sz="1400" dirty="0"/>
              <a:t>. Пособие для учителей. – М.: Просвещение, 1981, стр.25-28. </a:t>
            </a:r>
          </a:p>
          <a:p>
            <a:pPr lvl="0"/>
            <a:r>
              <a:rPr lang="ru-RU" sz="1400" dirty="0"/>
              <a:t>Энциклопедия для детей. Т.11. Математика. – М.: </a:t>
            </a:r>
            <a:r>
              <a:rPr lang="ru-RU" sz="1400" dirty="0" err="1"/>
              <a:t>Аванта+</a:t>
            </a:r>
            <a:r>
              <a:rPr lang="ru-RU" sz="1400" dirty="0"/>
              <a:t>, 2002, с.176. </a:t>
            </a:r>
          </a:p>
          <a:p>
            <a:pPr lvl="0"/>
            <a:r>
              <a:rPr lang="ru-RU" sz="1400" dirty="0"/>
              <a:t>Я познаю мир: Детская энциклопедия: Математика / Сост. А.П. Савин и др. – М.: ООО «Изд. АСТ-ЛТД», 1997, стр.55</a:t>
            </a:r>
            <a:r>
              <a:rPr lang="ru-RU" sz="1400" dirty="0" smtClean="0"/>
              <a:t>.</a:t>
            </a:r>
          </a:p>
          <a:p>
            <a:pPr lvl="0"/>
            <a:r>
              <a:rPr lang="en-US" sz="1400" dirty="0" smtClean="0">
                <a:hlinkClick r:id="rId2"/>
              </a:rPr>
              <a:t>http://ru.wikipedia.org/wiki/%D0%97%D0%B0%D0%B3%D0%BB%D0%B0%D0%B2%D0%BD%D0%B0%D1%8F_%D1%81%D1%82%D1%80%D0%B0%D0%BD%D0%B8%D1%86%D0%B0</a:t>
            </a:r>
            <a:r>
              <a:rPr lang="ru-RU" sz="1400" dirty="0" smtClean="0"/>
              <a:t> </a:t>
            </a:r>
          </a:p>
          <a:p>
            <a:pPr lvl="0"/>
            <a:r>
              <a:rPr lang="en-US" sz="1400" dirty="0" smtClean="0">
                <a:hlinkClick r:id="rId3"/>
              </a:rPr>
              <a:t>http://images.yandex.ru/yandsearch?text=%D0%BA%D0%B0%D1%80%D1%82%D0%B8%D0%BD%D0%BA%D0%B8%20%D0%B4%D1%80%D0%BE%D0%B1%D0%B5%D0%B9&amp;stype=image</a:t>
            </a:r>
            <a:r>
              <a:rPr lang="ru-RU" sz="1400" dirty="0" smtClean="0"/>
              <a:t>  </a:t>
            </a:r>
            <a:endParaRPr lang="ru-RU" sz="140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71570"/>
          </a:xfrm>
        </p:spPr>
        <p:txBody>
          <a:bodyPr/>
          <a:lstStyle/>
          <a:p>
            <a:r>
              <a:rPr lang="ru-RU" dirty="0" smtClean="0"/>
              <a:t>           Литература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239</TotalTime>
  <Words>531</Words>
  <Application>Microsoft Office PowerPoint</Application>
  <PresentationFormat>Экран (4:3)</PresentationFormat>
  <Paragraphs>44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 Из истории дробных чисел</vt:lpstr>
      <vt:lpstr>В древнем Египте</vt:lpstr>
      <vt:lpstr>В древнем Египте</vt:lpstr>
      <vt:lpstr>В древнем Риме</vt:lpstr>
      <vt:lpstr>В древней Руси</vt:lpstr>
      <vt:lpstr>В Индии</vt:lpstr>
      <vt:lpstr>             Теория чисел</vt:lpstr>
      <vt:lpstr>Ученые, изучавшие теорию чисел</vt:lpstr>
      <vt:lpstr>           Литература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Из истории дробных чисел</dc:title>
  <dc:creator>Admin</dc:creator>
  <cp:lastModifiedBy>Admin</cp:lastModifiedBy>
  <cp:revision>26</cp:revision>
  <dcterms:created xsi:type="dcterms:W3CDTF">2011-11-13T12:45:30Z</dcterms:created>
  <dcterms:modified xsi:type="dcterms:W3CDTF">2011-11-27T15:56:17Z</dcterms:modified>
</cp:coreProperties>
</file>